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E4503-EFA9-4195-8363-6CE643478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B505EE-C295-4A6D-B333-98609B4B0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D2EED-DEE7-4BC7-8230-A51123FC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E3546-C746-4FD1-B47B-A2D12A90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FA8D7E-2461-418D-A3DC-BD0C6F96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0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E07FE-75C7-4DA0-8FC0-DC2DBEF7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2ABEFC-7984-4357-A01C-180C4F66C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908359-09BD-401D-8E5D-0DB4735A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71B23A-CA59-4E91-8FC6-72DBDAC6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F7F9D9-D445-43E8-9B46-0EE5C32B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29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A174CB-2DFE-4D47-9F03-5FFA38F5F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3C88BD-79E2-4E37-8E9A-BE264807B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99B12F-1AE1-4119-8249-039B4689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DBF83-DAAC-46F1-936C-EFE42342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78ECF7-D3E5-450F-9903-13F7665E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80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31042-5FCC-4901-9F1D-3EE4E0BA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D7945-7E2C-4714-B7B4-8F14C8E6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12EA17-E093-406E-AAE7-0BE52BE6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AEA4-CAB7-4611-83B1-8B32ABCF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D59A0F-F0AB-481F-8EC2-7B54F47F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22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90A32-F46E-4D73-8FE2-BD94A623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9788C3-60B4-4539-A3FC-0FC5F44C7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6DDDBA-0953-4EA5-9A23-60C3258A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98484B-C1C2-480E-926E-83B25071C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53142-B048-4A74-A38E-4958C30B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5B165-D326-4B67-8F74-8115A6B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45338A-DD3D-4B36-8536-7B1DF5C77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BAC9B5-6725-41CC-92A4-631481D5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38FB2A-B5FE-4EE7-BC69-CCC416F4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2B06CB-3692-4E18-BD03-3D38E7E6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61AD17-6466-4027-8A86-85A7345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65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31BDD-39E6-41B0-AE45-26144C77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7DD239-769F-46DF-818B-6816CB63C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260926-847B-458E-8DAB-7C39D6F88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BE1CFD-06B5-4082-89CD-9D39C0BAB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4C7D5A6-CA05-4055-AED6-2D60CAC40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C1DB88-C402-4472-9B4D-B5714EC5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CEFEA6-FE4B-4E63-A98D-485AFD18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EEF475-B657-4505-B150-470CF230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8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BB240-9772-4F61-8CA3-2EA6B854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4A566C-2E8C-4E00-8D9C-3A8C2AB6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1DF05D-F372-47AB-BEA3-32F1CA04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4A2078-12CF-402A-9A3E-B9949353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18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A65308-2EC0-4180-BD04-CCE86B9C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66D1B0-A2E2-4DBA-9802-2ECE22E2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BF430C-EB51-4CF9-AA09-4AE901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21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CE885-9A25-4803-93D4-31B17515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F4199-57BA-4FF9-B72B-82375815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AADD25-9D51-42CD-A819-05F723D08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5C5FA0-E87A-42BC-B366-1279FB21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6E215F-CF8D-46AA-9D96-F5D15997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42F1FD-C134-44C9-BAED-46F6A336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5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6B8C-0886-4184-982A-F4C4C736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28DD4A-FC47-45F2-8786-880E86EE1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0F3544-5680-4159-B34D-EAB86FC0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6A5165-17BA-4214-A5BD-CA024EB3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54EBE9-C97A-4D48-A576-9DE90FC8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B28DA6-FEF9-46DD-9CA3-E71B2A98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0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7A143A9-0723-4DC7-9BE1-36312392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FF1870-7211-4B3A-9908-E62845524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8FB886-C5DF-4B69-BFA3-465A29970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6C8F8-CD0B-4214-9663-BEB8B40351E6}" type="datetimeFigureOut">
              <a:rPr lang="zh-TW" altLang="en-US" smtClean="0"/>
              <a:t>2025/5/4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782E34-75EA-49E3-8676-081A615A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6D5C76-7237-4FBF-A6BF-5042458D6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31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video" Target="../media/media2.mp4"/><Relationship Id="rId16" Type="http://schemas.openxmlformats.org/officeDocument/2006/relationships/image" Target="../media/image20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5.png"/><Relationship Id="rId5" Type="http://schemas.microsoft.com/office/2007/relationships/media" Target="../media/media4.mp4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video" Target="../media/media3.mp4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5AD59-1306-470E-9B30-CEE5DB196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1B2255-C73D-440B-B0F1-F0A5A8A5E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6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4DD57-5F9B-4FF8-AFA3-5F33AB3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Obstacle Avoidance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EE9ED-AF4A-4BAC-BC11-D1602BC1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unexpected obstacle appear in robots’ environment.</a:t>
            </a:r>
          </a:p>
          <a:p>
            <a:pPr lvl="1"/>
            <a:r>
              <a:rPr lang="en-US" altLang="zh-TW" dirty="0"/>
              <a:t>Static obstacles which block the exiting path</a:t>
            </a:r>
          </a:p>
          <a:p>
            <a:pPr lvl="2"/>
            <a:r>
              <a:rPr lang="en-US" altLang="zh-TW" dirty="0"/>
              <a:t>Take action: DWA, APF, VO…</a:t>
            </a:r>
          </a:p>
          <a:p>
            <a:pPr lvl="1"/>
            <a:r>
              <a:rPr lang="en-US" altLang="zh-TW" dirty="0"/>
              <a:t>Moving obstacles with unknown intention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Make prediction or risk analysis of dynamic obstacle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Take action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43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A3FB684-E238-4393-8FE5-B1A12A2A40F7}"/>
              </a:ext>
            </a:extLst>
          </p:cNvPr>
          <p:cNvSpPr/>
          <p:nvPr/>
        </p:nvSpPr>
        <p:spPr>
          <a:xfrm>
            <a:off x="1058331" y="403200"/>
            <a:ext cx="9948333" cy="86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When unexpected obstacle appear in robots’ environment…</a:t>
            </a:r>
            <a:endParaRPr lang="zh-TW" altLang="en-US" sz="2400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72FB86-6E3D-4EB5-9ECB-AFD17BE08995}"/>
              </a:ext>
            </a:extLst>
          </p:cNvPr>
          <p:cNvSpPr/>
          <p:nvPr/>
        </p:nvSpPr>
        <p:spPr>
          <a:xfrm>
            <a:off x="1312332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Static obstacles which block the exiting path</a:t>
            </a:r>
            <a:endParaRPr lang="zh-TW" altLang="en-US" sz="2400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D5A843E-A885-4EF7-BA7F-83257C6FE1CA}"/>
              </a:ext>
            </a:extLst>
          </p:cNvPr>
          <p:cNvSpPr/>
          <p:nvPr/>
        </p:nvSpPr>
        <p:spPr>
          <a:xfrm>
            <a:off x="6155265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Moving obstacles with unknown intention</a:t>
            </a:r>
            <a:endParaRPr lang="zh-TW" altLang="en-US" sz="2400" b="1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E8D17F-1EF5-4DA9-AE13-5207AB4B91C2}"/>
              </a:ext>
            </a:extLst>
          </p:cNvPr>
          <p:cNvSpPr/>
          <p:nvPr/>
        </p:nvSpPr>
        <p:spPr>
          <a:xfrm>
            <a:off x="2988733" y="2294468"/>
            <a:ext cx="7763932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BDCB8A7-0F80-4418-812A-79912F762DF2}"/>
              </a:ext>
            </a:extLst>
          </p:cNvPr>
          <p:cNvSpPr/>
          <p:nvPr/>
        </p:nvSpPr>
        <p:spPr>
          <a:xfrm>
            <a:off x="1312332" y="4487335"/>
            <a:ext cx="9440333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5EAD59-E572-4B2D-8BFD-F8B432F92683}"/>
              </a:ext>
            </a:extLst>
          </p:cNvPr>
          <p:cNvSpPr txBox="1"/>
          <p:nvPr/>
        </p:nvSpPr>
        <p:spPr>
          <a:xfrm>
            <a:off x="3204632" y="2404533"/>
            <a:ext cx="682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Make prediction or risk analysis of dynamic obstacle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8D54C7-829D-41B3-A780-1B91C719FE2A}"/>
              </a:ext>
            </a:extLst>
          </p:cNvPr>
          <p:cNvSpPr txBox="1"/>
          <p:nvPr/>
        </p:nvSpPr>
        <p:spPr>
          <a:xfrm>
            <a:off x="1583267" y="4597397"/>
            <a:ext cx="587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Take action: DWA, APF, VO…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B8D30FDD-DD4C-428B-ABEB-479A9BB2E04C}"/>
              </a:ext>
            </a:extLst>
          </p:cNvPr>
          <p:cNvSpPr/>
          <p:nvPr/>
        </p:nvSpPr>
        <p:spPr>
          <a:xfrm>
            <a:off x="3386667" y="1202267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062CC707-5B6F-4877-874D-B8EC56816A15}"/>
              </a:ext>
            </a:extLst>
          </p:cNvPr>
          <p:cNvSpPr/>
          <p:nvPr/>
        </p:nvSpPr>
        <p:spPr>
          <a:xfrm>
            <a:off x="8318498" y="1154100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B253F5A-D0FC-418B-B23F-86093A8384A3}"/>
              </a:ext>
            </a:extLst>
          </p:cNvPr>
          <p:cNvSpPr/>
          <p:nvPr/>
        </p:nvSpPr>
        <p:spPr>
          <a:xfrm>
            <a:off x="8310031" y="2150534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D0391ED-1804-44A8-B74D-D94E3A60E344}"/>
              </a:ext>
            </a:extLst>
          </p:cNvPr>
          <p:cNvSpPr/>
          <p:nvPr/>
        </p:nvSpPr>
        <p:spPr>
          <a:xfrm>
            <a:off x="8331197" y="4309535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E1E08934-323A-4FBB-B57E-D6E5887B9108}"/>
              </a:ext>
            </a:extLst>
          </p:cNvPr>
          <p:cNvSpPr/>
          <p:nvPr/>
        </p:nvSpPr>
        <p:spPr>
          <a:xfrm>
            <a:off x="2159000" y="2150534"/>
            <a:ext cx="270933" cy="254858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4290BEB-F6F3-4DF4-BF91-F6E4498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92"/>
          <a:stretch/>
        </p:blipFill>
        <p:spPr>
          <a:xfrm>
            <a:off x="3228825" y="2889747"/>
            <a:ext cx="2012593" cy="13377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8302A93-17F3-4973-A731-9013299B8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11429" y="2932623"/>
            <a:ext cx="2319207" cy="1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7E87AF8-0BAC-40FB-AC00-58AEDCF9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3560" y="2836010"/>
            <a:ext cx="2729920" cy="1471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4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052E5-F0ED-4FCA-A193-75AB7CA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當機器人遭遇預期之外的障礙物時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78B778-9D70-4FEA-BC2C-F6CD0F41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6" y="1195031"/>
            <a:ext cx="10766013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如果是新的靜止物體阻擋了預先規畫好的路徑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Blip>
                <a:blip r:embed="rId4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直接採取避開障礙物的行動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如果是會移動的物體出現在環境中，則需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預測動態障礙的行為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評估環境及自身行動的風險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Blip>
                <a:blip r:embed="rId4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再做出避開障礙物的行動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931B7E-3B04-4018-BAC5-4E223FF1B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9" t="11805" r="27748" b="11097"/>
          <a:stretch/>
        </p:blipFill>
        <p:spPr>
          <a:xfrm>
            <a:off x="9779116" y="852321"/>
            <a:ext cx="1832413" cy="1770001"/>
          </a:xfrm>
          <a:prstGeom prst="rect">
            <a:avLst/>
          </a:prstGeom>
        </p:spPr>
      </p:pic>
      <p:pic>
        <p:nvPicPr>
          <p:cNvPr id="6" name="Untitled ‑ Made with FlexClip">
            <a:hlinkClick r:id="" action="ppaction://media"/>
            <a:extLst>
              <a:ext uri="{FF2B5EF4-FFF2-40B4-BE49-F238E27FC236}">
                <a16:creationId xmlns:a16="http://schemas.microsoft.com/office/drawing/2014/main" id="{C45B89DE-61FC-46EF-94B9-51AD201DF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406" t="6354" r="22611" b="1138"/>
          <a:stretch/>
        </p:blipFill>
        <p:spPr>
          <a:xfrm>
            <a:off x="8083331" y="2879249"/>
            <a:ext cx="3978388" cy="3765078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6A411BC-139A-45E5-A0B7-F3A2CB93B3C0}"/>
              </a:ext>
            </a:extLst>
          </p:cNvPr>
          <p:cNvSpPr/>
          <p:nvPr/>
        </p:nvSpPr>
        <p:spPr>
          <a:xfrm rot="5400000">
            <a:off x="10618430" y="2551846"/>
            <a:ext cx="430945" cy="4221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45AC064-9CA2-4C1B-8EA6-AD231F14CD99}"/>
              </a:ext>
            </a:extLst>
          </p:cNvPr>
          <p:cNvCxnSpPr>
            <a:cxnSpLocks/>
          </p:cNvCxnSpPr>
          <p:nvPr/>
        </p:nvCxnSpPr>
        <p:spPr>
          <a:xfrm flipH="1">
            <a:off x="9659073" y="1951733"/>
            <a:ext cx="700269" cy="2091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3933E1-EBCF-454E-8496-1D377E19C209}"/>
              </a:ext>
            </a:extLst>
          </p:cNvPr>
          <p:cNvSpPr txBox="1"/>
          <p:nvPr/>
        </p:nvSpPr>
        <p:spPr>
          <a:xfrm>
            <a:off x="8304010" y="1839555"/>
            <a:ext cx="1606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RRT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事先規劃好的路徑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9D5E51-407C-44D8-889F-208A7E598DA6}"/>
              </a:ext>
            </a:extLst>
          </p:cNvPr>
          <p:cNvSpPr/>
          <p:nvPr/>
        </p:nvSpPr>
        <p:spPr>
          <a:xfrm>
            <a:off x="9152284" y="423497"/>
            <a:ext cx="2459245" cy="372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 example:</a:t>
            </a:r>
            <a:endParaRPr lang="zh-TW" altLang="en-US" sz="2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168B831-1237-49AB-8D5E-DA2CDFCCB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85" y="4131953"/>
            <a:ext cx="3003704" cy="226884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7E1ED4B-15FC-459A-A4AD-3E9B69E57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670" y="4131953"/>
            <a:ext cx="3276367" cy="22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AD338F-C801-4A57-AF8B-EECB1515A242}"/>
              </a:ext>
            </a:extLst>
          </p:cNvPr>
          <p:cNvSpPr/>
          <p:nvPr/>
        </p:nvSpPr>
        <p:spPr>
          <a:xfrm>
            <a:off x="4284172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建立駕駛行為的機率模型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427F2-6FCF-425A-A7B2-263BE3154869}"/>
              </a:ext>
            </a:extLst>
          </p:cNvPr>
          <p:cNvSpPr/>
          <p:nvPr/>
        </p:nvSpPr>
        <p:spPr>
          <a:xfrm>
            <a:off x="7888610" y="1475772"/>
            <a:ext cx="3344333" cy="831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得到互動車輛煞車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讓道的機率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662859-1FA6-41E3-8904-8E427409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88" y="2535053"/>
            <a:ext cx="2942577" cy="14044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8518D7-37E3-41FF-BE1B-6E73656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16" y="2535053"/>
            <a:ext cx="3598245" cy="1563039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C4BA2B0-39EA-4CB3-9134-BA7BA9240668}"/>
              </a:ext>
            </a:extLst>
          </p:cNvPr>
          <p:cNvSpPr/>
          <p:nvPr/>
        </p:nvSpPr>
        <p:spPr>
          <a:xfrm>
            <a:off x="539544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獲取參數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634E690-73FF-4660-8EE2-C245004B56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6750" y="2535053"/>
            <a:ext cx="2729920" cy="1471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3BFFC0-ED3B-431C-BBFC-11D3B0883ECE}"/>
              </a:ext>
            </a:extLst>
          </p:cNvPr>
          <p:cNvSpPr txBox="1"/>
          <p:nvPr/>
        </p:nvSpPr>
        <p:spPr>
          <a:xfrm>
            <a:off x="752268" y="4383734"/>
            <a:ext cx="3008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蒐集數據分析駕駛行為的特徵參數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辨識不同駕駛的特徵參數差異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409162-D582-4142-AD89-FF87489D246D}"/>
              </a:ext>
            </a:extLst>
          </p:cNvPr>
          <p:cNvSpPr txBox="1"/>
          <p:nvPr/>
        </p:nvSpPr>
        <p:spPr>
          <a:xfrm>
            <a:off x="4239417" y="4100664"/>
            <a:ext cx="3350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駕駛反應時間</a:t>
            </a:r>
            <a:r>
              <a:rPr lang="en-US" altLang="zh-TW" sz="2400" dirty="0"/>
              <a:t>TFA(time for reaction)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基於特定路口的駕駛行為，建立預測用的機率模型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反映出不同駕駛的行為差異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8EFF4C-8BDE-4D7B-BCAB-952B0B269F64}"/>
              </a:ext>
            </a:extLst>
          </p:cNvPr>
          <p:cNvSpPr txBox="1"/>
          <p:nvPr/>
        </p:nvSpPr>
        <p:spPr>
          <a:xfrm>
            <a:off x="8089488" y="4167015"/>
            <a:ext cx="2942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駕駛讓行機率</a:t>
            </a:r>
            <a:r>
              <a:rPr lang="en-US" altLang="zh-TW" sz="2400" dirty="0"/>
              <a:t>POY(probability of yielding)</a:t>
            </a:r>
          </a:p>
          <a:p>
            <a:pPr marL="285750" indent="-285750">
              <a:buBlip>
                <a:blip r:embed="rId5"/>
              </a:buBlip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將機率資訊提交給自駕車的決策系統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830E021-99BC-45AB-B87E-3C2FE940556C}"/>
              </a:ext>
            </a:extLst>
          </p:cNvPr>
          <p:cNvCxnSpPr/>
          <p:nvPr/>
        </p:nvCxnSpPr>
        <p:spPr>
          <a:xfrm>
            <a:off x="4055533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7B3DD6-DD74-46C8-BDB7-FA241B9D7017}"/>
              </a:ext>
            </a:extLst>
          </p:cNvPr>
          <p:cNvCxnSpPr/>
          <p:nvPr/>
        </p:nvCxnSpPr>
        <p:spPr>
          <a:xfrm>
            <a:off x="7755461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ED83B7B1-94D3-403E-93B4-0BC8E8CB68AB}"/>
              </a:ext>
            </a:extLst>
          </p:cNvPr>
          <p:cNvSpPr/>
          <p:nvPr/>
        </p:nvSpPr>
        <p:spPr>
          <a:xfrm>
            <a:off x="3839936" y="3581399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74D1849-B6E1-4375-82E7-4EF36EF6094A}"/>
              </a:ext>
            </a:extLst>
          </p:cNvPr>
          <p:cNvSpPr/>
          <p:nvPr/>
        </p:nvSpPr>
        <p:spPr>
          <a:xfrm>
            <a:off x="7489021" y="3581400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EC63FACC-1487-4C8C-9106-F0499F88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4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人類駕駛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的行為</a:t>
            </a:r>
          </a:p>
        </p:txBody>
      </p:sp>
    </p:spTree>
    <p:extLst>
      <p:ext uri="{BB962C8B-B14F-4D97-AF65-F5344CB8AC3E}">
        <p14:creationId xmlns:p14="http://schemas.microsoft.com/office/powerpoint/2010/main" val="246823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評估動態環境的風險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B881D-170A-4D44-9956-C0B1B3507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17" y="4614454"/>
            <a:ext cx="4896682" cy="14168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兩車中心連線距離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減去各自的蛋形碰撞半徑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後可以得到兩車間距。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將此間距乘以指數分布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後，便可得到呈指數分布的碰撞風險機率。</a:t>
                </a:r>
              </a:p>
            </p:txBody>
          </p:sp>
        </mc:Choice>
        <mc:Fallback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  <a:blipFill>
                <a:blip r:embed="rId9"/>
                <a:stretch>
                  <a:fillRect l="-931" t="-5069" r="-931" b="-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/>
              <p:nvPr/>
            </p:nvSpPr>
            <p:spPr>
              <a:xfrm>
                <a:off x="104602" y="3717639"/>
                <a:ext cx="609600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2" y="3717639"/>
                <a:ext cx="6096000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FAD200E-ADDD-4F8C-A6A3-89A6F6A81E59}"/>
              </a:ext>
            </a:extLst>
          </p:cNvPr>
          <p:cNvCxnSpPr>
            <a:cxnSpLocks/>
          </p:cNvCxnSpPr>
          <p:nvPr/>
        </p:nvCxnSpPr>
        <p:spPr>
          <a:xfrm>
            <a:off x="6305204" y="1616660"/>
            <a:ext cx="0" cy="476967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551A9C8-0679-4F3F-94AF-1BC3489F8327}"/>
              </a:ext>
            </a:extLst>
          </p:cNvPr>
          <p:cNvSpPr/>
          <p:nvPr/>
        </p:nvSpPr>
        <p:spPr>
          <a:xfrm>
            <a:off x="734137" y="1616660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建立指數分布模型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34BA241-B36C-4656-AB93-80F6329F3A7E}"/>
              </a:ext>
            </a:extLst>
          </p:cNvPr>
          <p:cNvSpPr/>
          <p:nvPr/>
        </p:nvSpPr>
        <p:spPr>
          <a:xfrm>
            <a:off x="6737563" y="968353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車輛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 風險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5366B3D-A5EC-4D6D-AF7B-86AE2F60D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8963" y="1616660"/>
            <a:ext cx="1756967" cy="15027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4473B5B-9B2A-4F96-BFDA-C574186B9F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76" t="4786" r="7606" b="10204"/>
          <a:stretch/>
        </p:blipFill>
        <p:spPr>
          <a:xfrm>
            <a:off x="6593631" y="1920266"/>
            <a:ext cx="1756967" cy="117324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A98B040-C08F-4F5D-BECB-4AD1DEA6ED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7328" y="1754198"/>
            <a:ext cx="1778079" cy="1365212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41A31FA-BB5C-4149-BE51-A5DF81E66C8A}"/>
              </a:ext>
            </a:extLst>
          </p:cNvPr>
          <p:cNvSpPr/>
          <p:nvPr/>
        </p:nvSpPr>
        <p:spPr>
          <a:xfrm>
            <a:off x="6737563" y="3485806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分析特定工況風險</a:t>
            </a:r>
          </a:p>
        </p:txBody>
      </p:sp>
      <p:pic>
        <p:nvPicPr>
          <p:cNvPr id="30" name="超車內徹車速60車距20風險">
            <a:hlinkClick r:id="" action="ppaction://media"/>
            <a:extLst>
              <a:ext uri="{FF2B5EF4-FFF2-40B4-BE49-F238E27FC236}">
                <a16:creationId xmlns:a16="http://schemas.microsoft.com/office/drawing/2014/main" id="{FE01D444-B786-4DAB-9152-1C04B5790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 rot="5400000">
            <a:off x="9634716" y="3366889"/>
            <a:ext cx="748298" cy="3632757"/>
          </a:xfrm>
          <a:prstGeom prst="rect">
            <a:avLst/>
          </a:prstGeom>
        </p:spPr>
      </p:pic>
      <p:pic>
        <p:nvPicPr>
          <p:cNvPr id="31" name="轉彎車速40車距15風險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9742360-1F87-46DD-BD55-8C5CE44BA0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 rot="5400000">
            <a:off x="8786284" y="4993954"/>
            <a:ext cx="1160166" cy="245129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9B114-E867-477D-B306-33A26718648B}"/>
              </a:ext>
            </a:extLst>
          </p:cNvPr>
          <p:cNvSpPr txBox="1"/>
          <p:nvPr/>
        </p:nvSpPr>
        <p:spPr>
          <a:xfrm>
            <a:off x="6737563" y="4214344"/>
            <a:ext cx="140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跟車行為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333 (3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385AFC9-DAC1-4490-B67C-D47A96C3330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 rot="5400000">
            <a:off x="9593666" y="2582631"/>
            <a:ext cx="830397" cy="3632758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16B471-5485-41E2-8571-AF08077C7F47}"/>
              </a:ext>
            </a:extLst>
          </p:cNvPr>
          <p:cNvSpPr txBox="1"/>
          <p:nvPr/>
        </p:nvSpPr>
        <p:spPr>
          <a:xfrm>
            <a:off x="6737563" y="5008890"/>
            <a:ext cx="135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超車行為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034D4D3-ECE7-4771-A5C8-2ABFFDB3CD27}"/>
              </a:ext>
            </a:extLst>
          </p:cNvPr>
          <p:cNvSpPr txBox="1"/>
          <p:nvPr/>
        </p:nvSpPr>
        <p:spPr>
          <a:xfrm>
            <a:off x="6737563" y="6056104"/>
            <a:ext cx="140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左轉行為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95AF98A3-FE0F-4DEC-A276-FEF5729BABC5}"/>
              </a:ext>
            </a:extLst>
          </p:cNvPr>
          <p:cNvSpPr/>
          <p:nvPr/>
        </p:nvSpPr>
        <p:spPr>
          <a:xfrm>
            <a:off x="6095999" y="4103801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8C28078-6242-4034-830D-2B98526C8BB2}"/>
              </a:ext>
            </a:extLst>
          </p:cNvPr>
          <p:cNvSpPr/>
          <p:nvPr/>
        </p:nvSpPr>
        <p:spPr>
          <a:xfrm>
            <a:off x="6096000" y="1727616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6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3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9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42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5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70"/>
            <a:ext cx="10515600" cy="91757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改善傳統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DWA(Dynamic Window Approach)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方法僅能將移動中的物體視為靜態障礙的困境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A36C23-7C26-410C-8381-15103CA83FB8}"/>
              </a:ext>
            </a:extLst>
          </p:cNvPr>
          <p:cNvSpPr txBox="1"/>
          <p:nvPr/>
        </p:nvSpPr>
        <p:spPr>
          <a:xfrm>
            <a:off x="817674" y="1895301"/>
            <a:ext cx="4777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無論是為動態物體的位置施加小或大的膨脹層，依然都有可能碰撞</a:t>
            </a:r>
          </a:p>
        </p:txBody>
      </p:sp>
      <p:pic>
        <p:nvPicPr>
          <p:cNvPr id="6" name="Google Shape;174;p17">
            <a:extLst>
              <a:ext uri="{FF2B5EF4-FFF2-40B4-BE49-F238E27FC236}">
                <a16:creationId xmlns:a16="http://schemas.microsoft.com/office/drawing/2014/main" id="{3647ACF7-B1EF-4E5C-9A82-A2268A07410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981" y="2623258"/>
            <a:ext cx="5248330" cy="17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4FDE93-5E98-4FF1-899D-F5C3105A3C67}"/>
              </a:ext>
            </a:extLst>
          </p:cNvPr>
          <p:cNvSpPr txBox="1"/>
          <p:nvPr/>
        </p:nvSpPr>
        <p:spPr>
          <a:xfrm>
            <a:off x="817674" y="4426204"/>
            <a:ext cx="524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加入預測層後，為機器人帶來更聰明的避障方式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43E0BD-CC58-430E-A45B-4583095D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90" y="4838897"/>
            <a:ext cx="2691108" cy="1878306"/>
          </a:xfrm>
          <a:prstGeom prst="rect">
            <a:avLst/>
          </a:prstGeom>
        </p:spPr>
      </p:pic>
      <p:pic>
        <p:nvPicPr>
          <p:cNvPr id="11" name="Google Shape;441;p31">
            <a:extLst>
              <a:ext uri="{FF2B5EF4-FFF2-40B4-BE49-F238E27FC236}">
                <a16:creationId xmlns:a16="http://schemas.microsoft.com/office/drawing/2014/main" id="{979D7CE2-0393-4202-B9F8-EF9309DACA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r="28021"/>
          <a:stretch/>
        </p:blipFill>
        <p:spPr>
          <a:xfrm>
            <a:off x="6201117" y="2019265"/>
            <a:ext cx="5591963" cy="4369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713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378</Words>
  <Application>Microsoft Office PowerPoint</Application>
  <PresentationFormat>寬螢幕</PresentationFormat>
  <Paragraphs>46</Paragraphs>
  <Slides>7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Cambria Math</vt:lpstr>
      <vt:lpstr>Office 佈景主題</vt:lpstr>
      <vt:lpstr>PowerPoint 簡報</vt:lpstr>
      <vt:lpstr>Dynamic Obstacle Avoidance</vt:lpstr>
      <vt:lpstr>PowerPoint 簡報</vt:lpstr>
      <vt:lpstr>當機器人遭遇預期之外的障礙物時</vt:lpstr>
      <vt:lpstr>預測動態障礙(人類駕駛)的行為</vt:lpstr>
      <vt:lpstr>評估動態環境的風險</vt:lpstr>
      <vt:lpstr>避開動態障礙物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wangia@solab.me.ntu.edu.tw</dc:creator>
  <cp:lastModifiedBy>邑安 王</cp:lastModifiedBy>
  <cp:revision>30</cp:revision>
  <dcterms:created xsi:type="dcterms:W3CDTF">2025-05-01T03:04:08Z</dcterms:created>
  <dcterms:modified xsi:type="dcterms:W3CDTF">2025-05-04T08:19:39Z</dcterms:modified>
</cp:coreProperties>
</file>